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83EED7-D8D6-46FF-A4AC-232D1970EDF4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28DF1-0FA6-4FDA-8908-CEE60E5CA381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F08A67-4F93-474B-89C0-3CF8FC2C86C1}" type="slidenum">
              <a:rPr lang="en-US"/>
              <a:pPr/>
              <a:t>15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D0E24-73C2-4BCD-AAF7-738797D7C19D}" type="datetimeFigureOut">
              <a:rPr lang="en-AU" smtClean="0"/>
              <a:t>28/06/2011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2B0FD-1F00-4C03-B9B2-69621204145D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US" sz="2000" smtClean="0"/>
          </a:p>
          <a:p>
            <a:pPr>
              <a:lnSpc>
                <a:spcPct val="90000"/>
              </a:lnSpc>
              <a:buFontTx/>
              <a:buNone/>
            </a:pPr>
            <a:endParaRPr lang="en-US" sz="1800" smtClean="0"/>
          </a:p>
          <a:p>
            <a:pPr>
              <a:lnSpc>
                <a:spcPct val="90000"/>
              </a:lnSpc>
            </a:pPr>
            <a:endParaRPr lang="en-US" sz="1800" smtClean="0"/>
          </a:p>
          <a:p>
            <a:pPr>
              <a:lnSpc>
                <a:spcPct val="90000"/>
              </a:lnSpc>
            </a:pPr>
            <a:endParaRPr lang="en-US" sz="1800" smtClean="0"/>
          </a:p>
          <a:p>
            <a:pPr>
              <a:lnSpc>
                <a:spcPct val="90000"/>
              </a:lnSpc>
            </a:pPr>
            <a:endParaRPr lang="en-US" sz="1800" smtClean="0"/>
          </a:p>
          <a:p>
            <a:pPr>
              <a:lnSpc>
                <a:spcPct val="90000"/>
              </a:lnSpc>
            </a:pPr>
            <a:endParaRPr lang="en-US" sz="1800" smtClean="0"/>
          </a:p>
          <a:p>
            <a:pPr>
              <a:lnSpc>
                <a:spcPct val="90000"/>
              </a:lnSpc>
            </a:pPr>
            <a:endParaRPr lang="en-US" sz="1800" smtClean="0"/>
          </a:p>
          <a:p>
            <a:pPr>
              <a:lnSpc>
                <a:spcPct val="90000"/>
              </a:lnSpc>
            </a:pPr>
            <a:endParaRPr lang="en-US" sz="1800" smtClean="0"/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US" sz="1800" smtClean="0"/>
          </a:p>
          <a:p>
            <a:pPr>
              <a:lnSpc>
                <a:spcPct val="90000"/>
              </a:lnSpc>
            </a:pPr>
            <a:endParaRPr lang="en-US" sz="1800" smtClean="0"/>
          </a:p>
          <a:p>
            <a:pPr>
              <a:lnSpc>
                <a:spcPct val="90000"/>
              </a:lnSpc>
            </a:pPr>
            <a:r>
              <a:rPr lang="en-US" sz="4000" smtClean="0"/>
              <a:t>Dr Jeni Wilson</a:t>
            </a:r>
          </a:p>
        </p:txBody>
      </p:sp>
      <p:pic>
        <p:nvPicPr>
          <p:cNvPr id="15364" name="Picture 6" descr="IMG_15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95400"/>
            <a:ext cx="15392400" cy="10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62000" y="68580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0">
                <a:solidFill>
                  <a:srgbClr val="FF0000"/>
                </a:solidFill>
              </a:rPr>
              <a:t>Personalising Learning</a:t>
            </a:r>
          </a:p>
          <a:p>
            <a:r>
              <a:rPr lang="en-US" sz="4000">
                <a:solidFill>
                  <a:srgbClr val="FF0000"/>
                </a:solidFill>
              </a:rPr>
              <a:t>Day 2</a:t>
            </a:r>
            <a:endParaRPr lang="en-US" sz="4000"/>
          </a:p>
        </p:txBody>
      </p:sp>
    </p:spTree>
  </p:cSld>
  <p:clrMapOvr>
    <a:masterClrMapping/>
  </p:clrMapOvr>
  <p:transition>
    <p:random/>
    <p:sndAc>
      <p:stSnd>
        <p:snd r:embed="rId2" name="Clapping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>
          <a:xfrm>
            <a:off x="762000" y="1371600"/>
            <a:ext cx="7924800" cy="4635500"/>
          </a:xfrm>
        </p:spPr>
        <p:txBody>
          <a:bodyPr/>
          <a:lstStyle/>
          <a:p>
            <a:r>
              <a:rPr lang="en-US" b="1" smtClean="0"/>
              <a:t>KIDS COME FIRST</a:t>
            </a:r>
            <a:r>
              <a:rPr lang="en-US" smtClean="0"/>
              <a:t>- assessment data analysis (SPA*) for planning workshops, independent tasks. </a:t>
            </a:r>
          </a:p>
          <a:p>
            <a:r>
              <a:rPr lang="en-US" smtClean="0"/>
              <a:t>Eg targetted workshops: time management, inferential comprehension</a:t>
            </a:r>
          </a:p>
          <a:p>
            <a:r>
              <a:rPr lang="en-US" b="1" smtClean="0"/>
              <a:t>Timetabling</a:t>
            </a:r>
            <a:r>
              <a:rPr lang="en-US" smtClean="0"/>
              <a:t>- teacher roles</a:t>
            </a:r>
          </a:p>
          <a:p>
            <a:r>
              <a:rPr lang="en-US" b="1" smtClean="0"/>
              <a:t>Whole school </a:t>
            </a:r>
            <a:r>
              <a:rPr lang="en-US" smtClean="0"/>
              <a:t>focuses, Shared inquiries/problem based learning/student records</a:t>
            </a:r>
          </a:p>
          <a:p>
            <a:r>
              <a:rPr lang="en-US" b="1" smtClean="0"/>
              <a:t>Share </a:t>
            </a:r>
            <a:r>
              <a:rPr lang="en-US" smtClean="0"/>
              <a:t>own personal inquiry </a:t>
            </a:r>
          </a:p>
          <a:p>
            <a:endParaRPr lang="en-US" smtClean="0"/>
          </a:p>
          <a:p>
            <a:r>
              <a:rPr lang="en-US" sz="1800" smtClean="0"/>
              <a:t>*Student performance analysis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Planning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1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3949700"/>
          </a:xfrm>
        </p:spPr>
        <p:txBody>
          <a:bodyPr/>
          <a:lstStyle/>
          <a:p>
            <a:r>
              <a:rPr lang="en-US" smtClean="0"/>
              <a:t>Based on the idea that learning is more effective when learners are </a:t>
            </a:r>
            <a:r>
              <a:rPr lang="en-US" b="1" smtClean="0"/>
              <a:t>ready </a:t>
            </a:r>
            <a:r>
              <a:rPr lang="en-US" smtClean="0"/>
              <a:t>and </a:t>
            </a:r>
            <a:r>
              <a:rPr lang="en-US" b="1" smtClean="0"/>
              <a:t>motivated </a:t>
            </a:r>
            <a:r>
              <a:rPr lang="en-US" smtClean="0"/>
              <a:t>to learn</a:t>
            </a:r>
          </a:p>
          <a:p>
            <a:endParaRPr lang="en-US" smtClean="0"/>
          </a:p>
          <a:p>
            <a:r>
              <a:rPr lang="en-US" smtClean="0"/>
              <a:t>All stakeholders deserve </a:t>
            </a:r>
            <a:r>
              <a:rPr lang="en-US" b="1" smtClean="0"/>
              <a:t>equal rights </a:t>
            </a:r>
            <a:r>
              <a:rPr lang="en-US" smtClean="0"/>
              <a:t>in decision making</a:t>
            </a:r>
          </a:p>
          <a:p>
            <a:endParaRPr lang="en-US" smtClean="0"/>
          </a:p>
          <a:p>
            <a:r>
              <a:rPr lang="en-US" smtClean="0"/>
              <a:t>Enacts the power of ‘</a:t>
            </a:r>
            <a:r>
              <a:rPr lang="en-US" b="1" smtClean="0"/>
              <a:t>learning to learn</a:t>
            </a:r>
            <a:r>
              <a:rPr lang="en-US" smtClean="0"/>
              <a:t>’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STUDENT VOICE </a:t>
            </a:r>
            <a:br>
              <a:rPr lang="en-US" dirty="0" smtClean="0"/>
            </a:br>
            <a:r>
              <a:rPr lang="en-US" dirty="0" smtClean="0"/>
              <a:t>(concerns, issues and needs)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1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4254500"/>
          </a:xfrm>
        </p:spPr>
        <p:txBody>
          <a:bodyPr/>
          <a:lstStyle/>
          <a:p>
            <a:pPr>
              <a:buFont typeface="Wingdings 3" charset="2"/>
              <a:buNone/>
            </a:pPr>
            <a:r>
              <a:rPr lang="en-US" smtClean="0"/>
              <a:t>‘We must accept that those most often in touch with learners – the educators – may not always be the most well informed about what the learners really think’ …</a:t>
            </a:r>
          </a:p>
          <a:p>
            <a:pPr>
              <a:buFont typeface="Wingdings 3" charset="2"/>
              <a:buNone/>
            </a:pPr>
            <a:endParaRPr lang="en-US" smtClean="0"/>
          </a:p>
          <a:p>
            <a:pPr>
              <a:buFont typeface="Wingdings 3" charset="2"/>
              <a:buNone/>
            </a:pPr>
            <a:r>
              <a:rPr lang="en-US" smtClean="0"/>
              <a:t>It is more than simply listening to learners: it means engaging learners as concerned partners, coherent contributors and equal agents of change.’ Future lab, 2006.</a:t>
            </a:r>
          </a:p>
          <a:p>
            <a:pPr>
              <a:buFont typeface="Wingdings 3" charset="2"/>
              <a:buNone/>
            </a:pPr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From Informing to Empowering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30700"/>
          </a:xfrm>
        </p:spPr>
        <p:txBody>
          <a:bodyPr/>
          <a:lstStyle/>
          <a:p>
            <a:r>
              <a:rPr lang="en-US" smtClean="0"/>
              <a:t>How ‘deeply’ are learners involved in making decisions and setting agendas?</a:t>
            </a:r>
          </a:p>
          <a:p>
            <a:r>
              <a:rPr lang="en-US" smtClean="0"/>
              <a:t>Are all learners heard?</a:t>
            </a:r>
          </a:p>
          <a:p>
            <a:r>
              <a:rPr lang="en-US" smtClean="0"/>
              <a:t>Who is listening?</a:t>
            </a:r>
          </a:p>
          <a:p>
            <a:r>
              <a:rPr lang="en-US" smtClean="0"/>
              <a:t>Do learners feel their voices are being listened to?</a:t>
            </a:r>
          </a:p>
          <a:p>
            <a:r>
              <a:rPr lang="en-US" smtClean="0"/>
              <a:t>What evidence is there of student voice?</a:t>
            </a:r>
          </a:p>
          <a:p>
            <a:r>
              <a:rPr lang="en-US" smtClean="0"/>
              <a:t>What processes are in place to ‘hear’ and act on voices?</a:t>
            </a:r>
          </a:p>
          <a:p>
            <a:r>
              <a:rPr lang="en-US" smtClean="0"/>
              <a:t>How are new technologies being used to ‘hear’ and act on student voices?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Student Voice: Some questions</a:t>
            </a:r>
            <a:br>
              <a:rPr lang="en-US" dirty="0" smtClean="0"/>
            </a:br>
            <a:r>
              <a:rPr lang="en-US" sz="2667" dirty="0" smtClean="0"/>
              <a:t>Adapted from Learner Voice, </a:t>
            </a:r>
            <a:r>
              <a:rPr lang="en-US" sz="2667" dirty="0" err="1" smtClean="0"/>
              <a:t>Futurelab</a:t>
            </a:r>
            <a:r>
              <a:rPr lang="en-US" sz="2667" dirty="0" smtClean="0"/>
              <a:t> 2006</a:t>
            </a:r>
            <a:endParaRPr lang="en-US" sz="2667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06900"/>
          </a:xfrm>
        </p:spPr>
        <p:txBody>
          <a:bodyPr/>
          <a:lstStyle/>
          <a:p>
            <a:pPr>
              <a:buFont typeface="Wingdings 3" charset="2"/>
              <a:buNone/>
              <a:defRPr/>
            </a:pPr>
            <a:r>
              <a:rPr lang="en-US" b="1" i="1" dirty="0" smtClean="0"/>
              <a:t>Inform- Consult-Involve-Collaborate-Empower</a:t>
            </a:r>
          </a:p>
          <a:p>
            <a:pPr>
              <a:buFont typeface="Wingdings 3" charset="2"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Feedback to teachers, Committees/school board membership</a:t>
            </a:r>
          </a:p>
          <a:p>
            <a:pPr>
              <a:defRPr/>
            </a:pPr>
            <a:r>
              <a:rPr lang="en-US" dirty="0" smtClean="0"/>
              <a:t>PINS (Discovery1) Passions, interests, &amp; needs</a:t>
            </a:r>
          </a:p>
          <a:p>
            <a:pPr>
              <a:defRPr/>
            </a:pPr>
            <a:r>
              <a:rPr lang="en-US" dirty="0" smtClean="0"/>
              <a:t>ICT: blogging, wikis etc</a:t>
            </a:r>
          </a:p>
          <a:p>
            <a:pPr>
              <a:defRPr/>
            </a:pPr>
            <a:r>
              <a:rPr lang="en-US" dirty="0" smtClean="0"/>
              <a:t>Multi-age/whole school electives</a:t>
            </a:r>
          </a:p>
          <a:p>
            <a:pPr>
              <a:defRPr/>
            </a:pPr>
            <a:r>
              <a:rPr lang="en-US" dirty="0" smtClean="0"/>
              <a:t>Personal Inquiries</a:t>
            </a:r>
          </a:p>
          <a:p>
            <a:pPr>
              <a:defRPr/>
            </a:pPr>
            <a:r>
              <a:rPr lang="en-US" dirty="0" smtClean="0"/>
              <a:t>Choosing assessment (when, how, what)</a:t>
            </a:r>
          </a:p>
          <a:p>
            <a:pPr>
              <a:defRPr/>
            </a:pPr>
            <a:endParaRPr lang="en-US" dirty="0" smtClean="0"/>
          </a:p>
          <a:p>
            <a:pPr lvl="7">
              <a:defRPr/>
            </a:pPr>
            <a:r>
              <a:rPr lang="en-US" sz="2400" b="1" dirty="0" smtClean="0"/>
              <a:t>HOW, WHAT, WHEN, WHERE THEY LEARN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Student Voice </a:t>
            </a:r>
            <a:br>
              <a:rPr lang="en-US" dirty="0" smtClean="0"/>
            </a:br>
            <a:r>
              <a:rPr lang="en-US" sz="2667" dirty="0" smtClean="0"/>
              <a:t>not just rubber stamping staff decisions</a:t>
            </a:r>
            <a:endParaRPr lang="en-US" sz="2667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915400" cy="1143000"/>
          </a:xfrm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hangingPunct="1">
              <a:defRPr/>
            </a:pPr>
            <a:r>
              <a:rPr lang="en-US" sz="5400" dirty="0" smtClean="0"/>
              <a:t>Decision Making Continuum</a:t>
            </a:r>
          </a:p>
        </p:txBody>
      </p:sp>
      <p:sp>
        <p:nvSpPr>
          <p:cNvPr id="31747" name="Rectangle 2"/>
          <p:cNvSpPr>
            <a:spLocks/>
          </p:cNvSpPr>
          <p:nvPr/>
        </p:nvSpPr>
        <p:spPr bwMode="auto">
          <a:xfrm>
            <a:off x="1179513" y="1371600"/>
            <a:ext cx="6592887" cy="5067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>
                <a:solidFill>
                  <a:srgbClr val="000000"/>
                </a:solidFill>
              </a:rPr>
              <a:t>Focus of work &amp; goals</a:t>
            </a:r>
          </a:p>
          <a:p>
            <a:r>
              <a:rPr lang="en-US">
                <a:solidFill>
                  <a:srgbClr val="000000"/>
                </a:solidFill>
              </a:rPr>
              <a:t>Questions asked</a:t>
            </a:r>
          </a:p>
          <a:p>
            <a:r>
              <a:rPr lang="en-US">
                <a:solidFill>
                  <a:srgbClr val="000000"/>
                </a:solidFill>
              </a:rPr>
              <a:t>Who to work with &amp; group roles</a:t>
            </a:r>
          </a:p>
          <a:p>
            <a:r>
              <a:rPr lang="en-US">
                <a:solidFill>
                  <a:srgbClr val="000000"/>
                </a:solidFill>
              </a:rPr>
              <a:t>What sources of info</a:t>
            </a:r>
          </a:p>
          <a:p>
            <a:r>
              <a:rPr lang="en-US">
                <a:solidFill>
                  <a:srgbClr val="000000"/>
                </a:solidFill>
              </a:rPr>
              <a:t>How to organise and record data</a:t>
            </a:r>
          </a:p>
          <a:p>
            <a:r>
              <a:rPr lang="en-US">
                <a:solidFill>
                  <a:srgbClr val="000000"/>
                </a:solidFill>
              </a:rPr>
              <a:t>How to present</a:t>
            </a:r>
          </a:p>
          <a:p>
            <a:r>
              <a:rPr lang="en-US">
                <a:solidFill>
                  <a:srgbClr val="000000"/>
                </a:solidFill>
              </a:rPr>
              <a:t>What to do with data</a:t>
            </a:r>
          </a:p>
          <a:p>
            <a:r>
              <a:rPr lang="en-US">
                <a:solidFill>
                  <a:srgbClr val="000000"/>
                </a:solidFill>
              </a:rPr>
              <a:t>Reflection techniques</a:t>
            </a:r>
          </a:p>
          <a:p>
            <a:r>
              <a:rPr lang="en-US">
                <a:solidFill>
                  <a:srgbClr val="000000"/>
                </a:solidFill>
              </a:rPr>
              <a:t>Deadlines</a:t>
            </a:r>
          </a:p>
          <a:p>
            <a:r>
              <a:rPr lang="en-US">
                <a:solidFill>
                  <a:srgbClr val="000000"/>
                </a:solidFill>
              </a:rPr>
              <a:t>Assessment strategies</a:t>
            </a:r>
          </a:p>
          <a:p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338138"/>
          <a:ext cx="8229600" cy="5072064"/>
        </p:xfrm>
        <a:graphic>
          <a:graphicData uri="http://schemas.openxmlformats.org/drawingml/2006/table">
            <a:tbl>
              <a:tblPr/>
              <a:tblGrid>
                <a:gridCol w="1646238"/>
                <a:gridCol w="1646237"/>
                <a:gridCol w="1644650"/>
                <a:gridCol w="1646238"/>
                <a:gridCol w="1646237"/>
              </a:tblGrid>
              <a:tr h="1500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Home group meetings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Discovery/RE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Home group meetings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Discovery/RE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Specialists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Home group meetings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Discovery/RE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Home group meetings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Discovery/RE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328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Literacy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Literacy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Specialists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Literacy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Literacy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  <a:tr h="1328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Literacy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Literacy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Specialists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Maths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Maths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</a:tr>
              <a:tr h="871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Maths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Maths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Specialisists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Literacy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Literacy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charset="0"/>
                          <a:ea typeface="ＭＳ Ｐゴシック" charset="-128"/>
                        </a:rPr>
                        <a:t>workshops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</a:tbl>
          </a:graphicData>
        </a:graphic>
      </p:graphicFrame>
      <p:sp>
        <p:nvSpPr>
          <p:cNvPr id="33826" name="TextBox 4"/>
          <p:cNvSpPr txBox="1">
            <a:spLocks noChangeArrowheads="1"/>
          </p:cNvSpPr>
          <p:nvPr/>
        </p:nvSpPr>
        <p:spPr bwMode="auto">
          <a:xfrm flipH="1">
            <a:off x="762000" y="5638800"/>
            <a:ext cx="7924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*Each teacher roves, workshops, conferences (½ day per wk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A Session Example</a:t>
            </a:r>
            <a:endParaRPr lang="en-US" dirty="0"/>
          </a:p>
        </p:txBody>
      </p:sp>
      <p:sp>
        <p:nvSpPr>
          <p:cNvPr id="34819" name="Content Placeholder 1"/>
          <p:cNvSpPr>
            <a:spLocks noGrp="1"/>
          </p:cNvSpPr>
          <p:nvPr>
            <p:ph sz="quarter" idx="2"/>
          </p:nvPr>
        </p:nvSpPr>
        <p:spPr>
          <a:xfrm>
            <a:off x="381000" y="2057400"/>
            <a:ext cx="4116388" cy="3328988"/>
          </a:xfrm>
          <a:ln>
            <a:prstDash val="solid"/>
          </a:ln>
        </p:spPr>
        <p:txBody>
          <a:bodyPr/>
          <a:lstStyle/>
          <a:p>
            <a:r>
              <a:rPr lang="en-US" smtClean="0"/>
              <a:t>Independent tasks</a:t>
            </a:r>
          </a:p>
          <a:p>
            <a:pPr>
              <a:buFont typeface="Wingdings 3" charset="2"/>
              <a:buNone/>
            </a:pPr>
            <a:r>
              <a:rPr lang="en-US" smtClean="0"/>
              <a:t>	(Rover)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Conferencing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Workshops</a:t>
            </a:r>
          </a:p>
        </p:txBody>
      </p:sp>
      <p:sp>
        <p:nvSpPr>
          <p:cNvPr id="34820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057400"/>
            <a:ext cx="4267200" cy="3328988"/>
          </a:xfrm>
          <a:ln>
            <a:prstDash val="solid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mtClean="0"/>
              <a:t>Related to inquiry and goals (teacher &amp; student)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Bring goals, evidence of progress &amp; set new goals &amp; assessment criteria</a:t>
            </a:r>
          </a:p>
          <a:p>
            <a:pPr>
              <a:spcBef>
                <a:spcPct val="0"/>
              </a:spcBef>
              <a:buFont typeface="Wingdings 3" charset="2"/>
              <a:buNone/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Focus on needs as discussed in conferences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endParaRPr lang="en-US"/>
          </a:p>
        </p:txBody>
      </p:sp>
      <p:pic>
        <p:nvPicPr>
          <p:cNvPr id="35844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0"/>
            <a:ext cx="9448800" cy="726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0" y="2438400"/>
            <a:ext cx="6400800" cy="1905000"/>
          </a:xfrm>
        </p:spPr>
        <p:txBody>
          <a:bodyPr/>
          <a:lstStyle/>
          <a:p>
            <a:r>
              <a:rPr lang="en-US" smtClean="0"/>
              <a:t>Virtual tour of schools</a:t>
            </a:r>
          </a:p>
          <a:p>
            <a:r>
              <a:rPr lang="en-US" smtClean="0"/>
              <a:t>Role of the teachers</a:t>
            </a:r>
          </a:p>
          <a:p>
            <a:r>
              <a:rPr lang="en-US" smtClean="0"/>
              <a:t>I dream a school….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630362"/>
          </a:xfrm>
        </p:spPr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Remember</a:t>
            </a:r>
            <a:br>
              <a:rPr lang="en-US" dirty="0" smtClean="0"/>
            </a:br>
            <a:r>
              <a:rPr lang="en-US" dirty="0" smtClean="0"/>
              <a:t> when…</a:t>
            </a:r>
            <a:endParaRPr lang="en-US" dirty="0"/>
          </a:p>
        </p:txBody>
      </p:sp>
      <p:pic>
        <p:nvPicPr>
          <p:cNvPr id="17412" name="Picture 3" descr="http://www.woorannaparkps.vic.edu.au/images/prep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3962400"/>
            <a:ext cx="35941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38600"/>
            <a:ext cx="5867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 descr="NEW SCHOOLS 09 0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-381000"/>
            <a:ext cx="76739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6" descr="PIC_089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1889125"/>
            <a:ext cx="3657600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102100"/>
          </a:xfrm>
        </p:spPr>
        <p:txBody>
          <a:bodyPr/>
          <a:lstStyle/>
          <a:p>
            <a:r>
              <a:rPr lang="en-US" smtClean="0"/>
              <a:t>If you can’t handle learners being in control</a:t>
            </a:r>
          </a:p>
          <a:p>
            <a:endParaRPr lang="en-US" smtClean="0"/>
          </a:p>
          <a:p>
            <a:r>
              <a:rPr lang="en-US" smtClean="0"/>
              <a:t>You are stuck in the “What about the VELS?” rut</a:t>
            </a:r>
          </a:p>
          <a:p>
            <a:endParaRPr lang="en-US" smtClean="0"/>
          </a:p>
          <a:p>
            <a:r>
              <a:rPr lang="en-US" smtClean="0"/>
              <a:t>You want a recipe for “it”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To be perfectly blunt…</a:t>
            </a:r>
            <a:br>
              <a:rPr lang="en-US" dirty="0" smtClean="0"/>
            </a:br>
            <a:r>
              <a:rPr lang="en-US" dirty="0" smtClean="0"/>
              <a:t>this workshop is not for you if…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Spot the Difference</a:t>
            </a:r>
            <a:endParaRPr lang="en-US" dirty="0"/>
          </a:p>
        </p:txBody>
      </p:sp>
      <p:pic>
        <p:nvPicPr>
          <p:cNvPr id="19460" name="Picture 4" descr="PIC_092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905000"/>
            <a:ext cx="508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00"/>
            <a:ext cx="44196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Read all statements.</a:t>
            </a:r>
          </a:p>
          <a:p>
            <a:r>
              <a:rPr lang="en-US" smtClean="0"/>
              <a:t>Individually select one you are not sure about</a:t>
            </a:r>
          </a:p>
          <a:p>
            <a:r>
              <a:rPr lang="en-US" smtClean="0"/>
              <a:t>Find the ‘unsure’ statement on the large strips and put in the middle of the table.</a:t>
            </a:r>
          </a:p>
          <a:p>
            <a:r>
              <a:rPr lang="en-US" smtClean="0"/>
              <a:t>Read out one at a time. </a:t>
            </a:r>
          </a:p>
          <a:p>
            <a:r>
              <a:rPr lang="en-US" smtClean="0"/>
              <a:t>Discuss the statement and teasing out implications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More true than false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PL - It’s not all about…</a:t>
            </a:r>
            <a:endParaRPr lang="en-US" dirty="0"/>
          </a:p>
        </p:txBody>
      </p:sp>
      <p:sp>
        <p:nvSpPr>
          <p:cNvPr id="21507" name="Content Placeholder 5"/>
          <p:cNvSpPr>
            <a:spLocks noGrp="1"/>
          </p:cNvSpPr>
          <p:nvPr>
            <p:ph sz="quarter" idx="2"/>
          </p:nvPr>
        </p:nvSpPr>
        <p:spPr>
          <a:xfrm>
            <a:off x="685800" y="1828800"/>
            <a:ext cx="4040188" cy="3408363"/>
          </a:xfrm>
          <a:ln>
            <a:prstDash val="solid"/>
          </a:ln>
        </p:spPr>
        <p:txBody>
          <a:bodyPr>
            <a:normAutofit fontScale="92500" lnSpcReduction="20000"/>
          </a:bodyPr>
          <a:lstStyle/>
          <a:p>
            <a:r>
              <a:rPr lang="en-US" smtClean="0"/>
              <a:t>Teachers and Teaching</a:t>
            </a:r>
          </a:p>
          <a:p>
            <a:r>
              <a:rPr lang="en-US" smtClean="0"/>
              <a:t>Classrooms, resources desks &amp; tables</a:t>
            </a:r>
          </a:p>
          <a:p>
            <a:r>
              <a:rPr lang="en-US" smtClean="0"/>
              <a:t>Assessment of learning &amp; Standardised testing</a:t>
            </a:r>
          </a:p>
          <a:p>
            <a:r>
              <a:rPr lang="en-US" smtClean="0"/>
              <a:t>Imposed topics</a:t>
            </a:r>
          </a:p>
          <a:p>
            <a:r>
              <a:rPr lang="en-US" smtClean="0"/>
              <a:t>Content</a:t>
            </a:r>
          </a:p>
          <a:p>
            <a:r>
              <a:rPr lang="en-US" smtClean="0"/>
              <a:t>Teacher as expert</a:t>
            </a:r>
          </a:p>
          <a:p>
            <a:endParaRPr lang="en-US" smtClean="0"/>
          </a:p>
          <a:p>
            <a:r>
              <a:rPr lang="en-US" smtClean="0"/>
              <a:t>Passive learning</a:t>
            </a:r>
          </a:p>
        </p:txBody>
      </p:sp>
      <p:sp>
        <p:nvSpPr>
          <p:cNvPr id="21508" name="Content Placeholder 7"/>
          <p:cNvSpPr>
            <a:spLocks noGrp="1"/>
          </p:cNvSpPr>
          <p:nvPr>
            <p:ph sz="quarter" idx="4"/>
          </p:nvPr>
        </p:nvSpPr>
        <p:spPr>
          <a:xfrm>
            <a:off x="4724400" y="1905000"/>
            <a:ext cx="4419600" cy="4038600"/>
          </a:xfrm>
          <a:ln>
            <a:prstDash val="solid"/>
          </a:ln>
        </p:spPr>
        <p:txBody>
          <a:bodyPr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smtClean="0"/>
              <a:t>Learners and learning</a:t>
            </a:r>
          </a:p>
          <a:p>
            <a:pPr>
              <a:spcBef>
                <a:spcPct val="0"/>
              </a:spcBef>
            </a:pPr>
            <a:r>
              <a:rPr lang="en-US" smtClean="0"/>
              <a:t>Use of spaces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Using data for Individual progress</a:t>
            </a:r>
          </a:p>
          <a:p>
            <a:pPr>
              <a:spcBef>
                <a:spcPct val="0"/>
              </a:spcBef>
            </a:pPr>
            <a:r>
              <a:rPr lang="en-US" smtClean="0"/>
              <a:t>Negotiated learning</a:t>
            </a:r>
          </a:p>
          <a:p>
            <a:pPr>
              <a:spcBef>
                <a:spcPct val="0"/>
              </a:spcBef>
            </a:pPr>
            <a:r>
              <a:rPr lang="en-US" smtClean="0"/>
              <a:t>Process &amp; content</a:t>
            </a:r>
          </a:p>
          <a:p>
            <a:pPr>
              <a:spcBef>
                <a:spcPct val="0"/>
              </a:spcBef>
            </a:pPr>
            <a:r>
              <a:rPr lang="en-US" smtClean="0"/>
              <a:t>Everyone is a learner, community involvement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Active participation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Font typeface="Wingdings 3" charset="2"/>
              <a:buNone/>
            </a:pPr>
            <a:endParaRPr lang="en-US" smtClean="0"/>
          </a:p>
          <a:p>
            <a:pPr>
              <a:buFont typeface="Wingdings 3" charset="2"/>
              <a:buNone/>
            </a:pPr>
            <a:endParaRPr lang="en-US" smtClean="0"/>
          </a:p>
          <a:p>
            <a:pPr>
              <a:buFont typeface="Wingdings 3" charset="2"/>
              <a:buNone/>
            </a:pPr>
            <a:r>
              <a:rPr lang="en-US" sz="4000" smtClean="0"/>
              <a:t>‘Many schools are good schools, if only it were 1965.’ </a:t>
            </a:r>
            <a:r>
              <a:rPr lang="en-US" sz="2400" smtClean="0"/>
              <a:t>Stoll &amp; Fink</a:t>
            </a:r>
          </a:p>
          <a:p>
            <a:pPr>
              <a:buFont typeface="Wingdings 3" charset="2"/>
              <a:buNone/>
            </a:pPr>
            <a:endParaRPr lang="en-US" smtClean="0"/>
          </a:p>
          <a:p>
            <a:endParaRPr lang="en-US" smtClean="0"/>
          </a:p>
          <a:p>
            <a:r>
              <a:rPr lang="en-US" smtClean="0"/>
              <a:t> </a:t>
            </a:r>
          </a:p>
          <a:p>
            <a:r>
              <a:rPr lang="en-US" smtClean="0"/>
              <a:t>‘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Time for action…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025900"/>
          </a:xfrm>
        </p:spPr>
        <p:txBody>
          <a:bodyPr>
            <a:normAutofit fontScale="92500" lnSpcReduction="20000"/>
          </a:bodyPr>
          <a:lstStyle/>
          <a:p>
            <a:pPr>
              <a:buFont typeface="Wingdings 3" charset="2"/>
              <a:buNone/>
            </a:pPr>
            <a:endParaRPr lang="en-US" smtClean="0"/>
          </a:p>
          <a:p>
            <a:pPr>
              <a:buFont typeface="Wingdings 3" charset="2"/>
              <a:buNone/>
            </a:pPr>
            <a:endParaRPr lang="en-US" smtClean="0"/>
          </a:p>
          <a:p>
            <a:pPr>
              <a:buFont typeface="Wingdings 3" charset="2"/>
              <a:buNone/>
            </a:pPr>
            <a:r>
              <a:rPr lang="en-US" sz="3600" smtClean="0"/>
              <a:t>‘We need to decide to give full service or lip service.’ </a:t>
            </a:r>
          </a:p>
          <a:p>
            <a:pPr>
              <a:buFont typeface="Wingdings 3" charset="2"/>
              <a:buNone/>
            </a:pPr>
            <a:r>
              <a:rPr lang="en-US" sz="3600" smtClean="0"/>
              <a:t>	</a:t>
            </a:r>
            <a:r>
              <a:rPr lang="en-US" sz="2400" smtClean="0"/>
              <a:t>Peter Block</a:t>
            </a:r>
          </a:p>
          <a:p>
            <a:endParaRPr lang="en-US" smtClean="0"/>
          </a:p>
          <a:p>
            <a:r>
              <a:rPr lang="en-US" smtClean="0"/>
              <a:t> </a:t>
            </a:r>
          </a:p>
          <a:p>
            <a:r>
              <a:rPr lang="en-US" smtClean="0"/>
              <a:t>‘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630362"/>
          </a:xfrm>
        </p:spPr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smtClean="0"/>
              <a:t>What’s getting in your way?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en-US" dirty="0" err="1" smtClean="0"/>
              <a:t>FAQs</a:t>
            </a:r>
            <a:r>
              <a:rPr lang="en-US" dirty="0" smtClean="0"/>
              <a:t>- </a:t>
            </a:r>
            <a:r>
              <a:rPr lang="en-US" dirty="0" err="1" smtClean="0"/>
              <a:t>Workshopping</a:t>
            </a:r>
            <a:endParaRPr lang="en-US" dirty="0"/>
          </a:p>
        </p:txBody>
      </p:sp>
      <p:sp>
        <p:nvSpPr>
          <p:cNvPr id="24579" name="Content Placeholder 1"/>
          <p:cNvSpPr>
            <a:spLocks noGrp="1"/>
          </p:cNvSpPr>
          <p:nvPr>
            <p:ph sz="quarter" idx="2"/>
          </p:nvPr>
        </p:nvSpPr>
        <p:spPr>
          <a:xfrm>
            <a:off x="457200" y="1444625"/>
            <a:ext cx="3886200" cy="4498975"/>
          </a:xfrm>
          <a:ln>
            <a:prstDash val="solid"/>
          </a:ln>
        </p:spPr>
        <p:txBody>
          <a:bodyPr/>
          <a:lstStyle/>
          <a:p>
            <a:r>
              <a:rPr lang="en-US" sz="3600" smtClean="0"/>
              <a:t>Planning</a:t>
            </a:r>
          </a:p>
          <a:p>
            <a:r>
              <a:rPr lang="en-US" sz="3600" smtClean="0"/>
              <a:t>Timetabling</a:t>
            </a:r>
          </a:p>
          <a:p>
            <a:r>
              <a:rPr lang="en-US" sz="3600" smtClean="0"/>
              <a:t>Assessment</a:t>
            </a:r>
          </a:p>
          <a:p>
            <a:r>
              <a:rPr lang="en-US" sz="3600" smtClean="0"/>
              <a:t>Use of open spaces</a:t>
            </a:r>
          </a:p>
          <a:p>
            <a:r>
              <a:rPr lang="en-US" sz="3600" smtClean="0"/>
              <a:t>Goal setting</a:t>
            </a:r>
          </a:p>
          <a:p>
            <a:r>
              <a:rPr lang="en-US" sz="3600" smtClean="0"/>
              <a:t>Student voice</a:t>
            </a:r>
          </a:p>
        </p:txBody>
      </p:sp>
      <p:sp>
        <p:nvSpPr>
          <p:cNvPr id="24580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1444625"/>
            <a:ext cx="3965575" cy="4498975"/>
          </a:xfrm>
          <a:ln>
            <a:prstDash val="solid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3600" smtClean="0"/>
              <a:t>Children with special needs</a:t>
            </a:r>
          </a:p>
          <a:p>
            <a:pPr>
              <a:spcBef>
                <a:spcPct val="0"/>
              </a:spcBef>
            </a:pPr>
            <a:r>
              <a:rPr lang="en-US" sz="3600" smtClean="0"/>
              <a:t>Specialists</a:t>
            </a:r>
          </a:p>
          <a:p>
            <a:pPr>
              <a:spcBef>
                <a:spcPct val="0"/>
              </a:spcBef>
            </a:pPr>
            <a:r>
              <a:rPr lang="en-US" sz="3600" smtClean="0"/>
              <a:t>Teacher change* </a:t>
            </a:r>
          </a:p>
          <a:p>
            <a:pPr>
              <a:spcBef>
                <a:spcPct val="0"/>
              </a:spcBef>
            </a:pPr>
            <a:r>
              <a:rPr lang="en-US" sz="3600" smtClean="0"/>
              <a:t>Maintaining the passion*</a:t>
            </a:r>
          </a:p>
          <a:p>
            <a:pPr>
              <a:spcBef>
                <a:spcPct val="0"/>
              </a:spcBef>
            </a:pPr>
            <a:r>
              <a:rPr lang="en-US" sz="3600" smtClean="0"/>
              <a:t>Parents*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636</Words>
  <Application>Microsoft Office PowerPoint</Application>
  <PresentationFormat>On-screen Show (4:3)</PresentationFormat>
  <Paragraphs>182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Remember  when…</vt:lpstr>
      <vt:lpstr>To be perfectly blunt… this workshop is not for you if…</vt:lpstr>
      <vt:lpstr>Spot the Difference</vt:lpstr>
      <vt:lpstr>More true than false</vt:lpstr>
      <vt:lpstr>PL - It’s not all about…</vt:lpstr>
      <vt:lpstr>Time for action…</vt:lpstr>
      <vt:lpstr>What’s getting in your way? </vt:lpstr>
      <vt:lpstr>FAQs- Workshopping</vt:lpstr>
      <vt:lpstr>Planning</vt:lpstr>
      <vt:lpstr>STUDENT VOICE  (concerns, issues and needs)</vt:lpstr>
      <vt:lpstr>From Informing to Empowering</vt:lpstr>
      <vt:lpstr>Student Voice: Some questions Adapted from Learner Voice, Futurelab 2006</vt:lpstr>
      <vt:lpstr>Student Voice  not just rubber stamping staff decisions</vt:lpstr>
      <vt:lpstr>Decision Making Continuum</vt:lpstr>
      <vt:lpstr>Slide 16</vt:lpstr>
      <vt:lpstr>A Session Example</vt:lpstr>
      <vt:lpstr>Slide 18</vt:lpstr>
    </vt:vector>
  </TitlesOfParts>
  <Company>Catholic Education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mrichardson</dc:creator>
  <cp:lastModifiedBy>mrichardson</cp:lastModifiedBy>
  <cp:revision>1</cp:revision>
  <dcterms:created xsi:type="dcterms:W3CDTF">2011-06-28T06:11:55Z</dcterms:created>
  <dcterms:modified xsi:type="dcterms:W3CDTF">2011-06-28T06:12:41Z</dcterms:modified>
</cp:coreProperties>
</file>